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7" r:id="rId1"/>
    <p:sldMasterId id="2147483874" r:id="rId2"/>
  </p:sldMasterIdLst>
  <p:notesMasterIdLst>
    <p:notesMasterId r:id="rId60"/>
  </p:notesMasterIdLst>
  <p:handoutMasterIdLst>
    <p:handoutMasterId r:id="rId61"/>
  </p:handoutMasterIdLst>
  <p:sldIdLst>
    <p:sldId id="551" r:id="rId3"/>
    <p:sldId id="741" r:id="rId4"/>
    <p:sldId id="742" r:id="rId5"/>
    <p:sldId id="743" r:id="rId6"/>
    <p:sldId id="744" r:id="rId7"/>
    <p:sldId id="745" r:id="rId8"/>
    <p:sldId id="746" r:id="rId9"/>
    <p:sldId id="747" r:id="rId10"/>
    <p:sldId id="748" r:id="rId11"/>
    <p:sldId id="740" r:id="rId12"/>
    <p:sldId id="750" r:id="rId13"/>
    <p:sldId id="751" r:id="rId14"/>
    <p:sldId id="752" r:id="rId15"/>
    <p:sldId id="753" r:id="rId16"/>
    <p:sldId id="754" r:id="rId17"/>
    <p:sldId id="755" r:id="rId18"/>
    <p:sldId id="756" r:id="rId19"/>
    <p:sldId id="749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712" r:id="rId28"/>
    <p:sldId id="714" r:id="rId29"/>
    <p:sldId id="715" r:id="rId30"/>
    <p:sldId id="759" r:id="rId31"/>
    <p:sldId id="716" r:id="rId32"/>
    <p:sldId id="717" r:id="rId33"/>
    <p:sldId id="718" r:id="rId34"/>
    <p:sldId id="719" r:id="rId35"/>
    <p:sldId id="720" r:id="rId36"/>
    <p:sldId id="721" r:id="rId37"/>
    <p:sldId id="722" r:id="rId38"/>
    <p:sldId id="723" r:id="rId39"/>
    <p:sldId id="724" r:id="rId40"/>
    <p:sldId id="725" r:id="rId41"/>
    <p:sldId id="726" r:id="rId42"/>
    <p:sldId id="727" r:id="rId43"/>
    <p:sldId id="728" r:id="rId44"/>
    <p:sldId id="758" r:id="rId45"/>
    <p:sldId id="761" r:id="rId46"/>
    <p:sldId id="762" r:id="rId47"/>
    <p:sldId id="757" r:id="rId48"/>
    <p:sldId id="764" r:id="rId49"/>
    <p:sldId id="767" r:id="rId50"/>
    <p:sldId id="768" r:id="rId51"/>
    <p:sldId id="766" r:id="rId52"/>
    <p:sldId id="769" r:id="rId53"/>
    <p:sldId id="733" r:id="rId54"/>
    <p:sldId id="734" r:id="rId55"/>
    <p:sldId id="735" r:id="rId56"/>
    <p:sldId id="736" r:id="rId57"/>
    <p:sldId id="737" r:id="rId58"/>
    <p:sldId id="770" r:id="rId59"/>
  </p:sldIdLst>
  <p:sldSz cx="9144000" cy="6858000" type="screen4x3"/>
  <p:notesSz cx="6858000" cy="9144000"/>
  <p:custShowLst>
    <p:custShow name="Are You Certifiable? Excel" id="0">
      <p:sldLst/>
    </p:custShow>
    <p:custShow name="Are You Certifiable? Word" id="1">
      <p:sldLst/>
    </p:custShow>
    <p:custShow name="Are You Certifiable? Outlook" id="2">
      <p:sldLst/>
    </p:custShow>
    <p:custShow name="Are You Certifiable? PowerPoint" id="3">
      <p:sldLst/>
    </p:custShow>
    <p:custShow name="Are You Certifiable? Vista" id="4">
      <p:sldLst/>
    </p:custShow>
    <p:custShow name="Are You Certifiable? Access" id="5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90D"/>
    <a:srgbClr val="000000"/>
    <a:srgbClr val="009900"/>
    <a:srgbClr val="5F9A32"/>
    <a:srgbClr val="63A234"/>
    <a:srgbClr val="395C1E"/>
    <a:srgbClr val="7CBE24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81008" autoAdjust="0"/>
  </p:normalViewPr>
  <p:slideViewPr>
    <p:cSldViewPr snapToGrid="0">
      <p:cViewPr varScale="1">
        <p:scale>
          <a:sx n="61" d="100"/>
          <a:sy n="61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22"/>
    </p:cViewPr>
  </p:sorterViewPr>
  <p:notesViewPr>
    <p:cSldViewPr snapToGrid="0">
      <p:cViewPr varScale="1">
        <p:scale>
          <a:sx n="60" d="100"/>
          <a:sy n="60" d="100"/>
        </p:scale>
        <p:origin x="-2106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C3D0C-463D-443D-A965-291CFFD4AEB8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7CCCE-EC17-4271-8BF8-C6234581E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68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74222-F2E6-4A9A-B3A6-596E86C43BE5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CFD9F-CF9F-48B6-A702-D6DD9E5F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94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FD704-D8FE-496C-9EA7-CC9852E272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565EB-41A4-4AD6-87AA-96C8629595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EF0FC-3616-4EED-ADD9-A3D6282828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5F836-EE07-4E79-9C85-1A644933D6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1CEE6-BC9C-421A-ABA8-1CB20ECB4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30000" dirty="0" smtClean="0"/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MSDE Presentation 9/11/09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MSDE Presentation 9/11/09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CFD9F-CF9F-48B6-A702-D6DD9E5F16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88FE-BBDF-4ECC-8F27-109CBF678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4D84A5-7E23-4D8C-A4F4-F6A65AE5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11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8BD6EA-4FCD-4DA2-BE7C-5C9B72814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53CEE-13B1-46E7-9609-9189E0B7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3DC56-3E7E-4EFD-B5B0-0319DCA4C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5334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905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1">
                <a:latin typeface="Segoe Condens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27D136-F15F-4E92-89F6-86FDF5E5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FBABE-9F5A-4E4B-93EB-97D544DB6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Picture 16" descr="Z:\Logos\CertlogoGlobal_fin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7C6FDB0-45CC-46E2-B413-64098E236B1B}" type="datetimeFigureOut">
              <a:rPr lang="en-US"/>
              <a:pPr>
                <a:defRPr/>
              </a:pPr>
              <a:t>3/3/2011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BB7D8-B08F-4D36-8499-E24DD571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5FE2EF-86B4-47B8-80ED-FD47AE9B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9C4CA-5F2A-40D1-B8FA-4EC3EBD04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B142D8-6A91-4DE4-AA59-4D93388F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Z:\Logos\CertlogoGlobal_fin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354763"/>
            <a:ext cx="2057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CB23B-EBC1-4DE4-AC69-F0936338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C5833-47C8-4B3E-AD0B-6308D3B4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MSDE Presentation 9/11/09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8D11E9-B8B5-425F-9D69-82532CD8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www.certiport.com/portal/?page=common/pagelibrary/MTA_ho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s://www.certiport.com/Portal/desktopdefault.aspx?page=common/pagelibrary/mos_home.html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lorida%20CAPE%20Certification%20List%203-2011.pdf" TargetMode="External"/><Relationship Id="rId2" Type="http://schemas.openxmlformats.org/officeDocument/2006/relationships/hyperlink" Target="http://www.workforceflorida.com/PrioritiesInitiatives/EducationalInitiatives/cape/CAPE2010-11-FinalCondensedVersionJBupdated8-6-1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ci/ct/p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cteonline.org/perkins.aspx" TargetMode="External"/><Relationship Id="rId5" Type="http://schemas.openxmlformats.org/officeDocument/2006/relationships/hyperlink" Target="mailto:lmurdock@cde.ca.gov" TargetMode="External"/><Relationship Id="rId4" Type="http://schemas.openxmlformats.org/officeDocument/2006/relationships/hyperlink" Target="http://www.cde.ca.gov/ci/ct/pk/contacts.as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de.ca.gov/ci/ct/pk/contacts.asp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itehouse.gov/assets/documents/Jobs_of_the_Future.pdf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dtech@cde.ca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de.ca.gov/ls/et/ft/eett.as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w.georgetown.edu/uploadedfiles/412071_postsecondary_education.pdf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vardane@cde.c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dtechk12vp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ctc.edu/college/education/resh_rpt_08_1_student_achieve_basic_skills_003.pdf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orschoose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2.ed.gov/fund/grant/apply/grantapps/index.html" TargetMode="External"/><Relationship Id="rId4" Type="http://schemas.openxmlformats.org/officeDocument/2006/relationships/hyperlink" Target="http://www.edfunders.org/index.asp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4.gif@01CA03A5.E3A63C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e.harvard.edu/news_events/features/2011/Pathways_to_Prosperity_Feb201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magazine/article/0,9171,1952331,0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magazine/article/0,9171,1952331,0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bsearch.monster.com/Search.aspx?brd=1&amp;q=Microsoft%20Office&amp;cy=us&amp;where=Los%20Angeles,%20CA&amp;rad=20&amp;rad_units=miles&amp;qlt=1240522&amp;qln=617563&amp;lid=348&amp;re=1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reerbuild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 descr="C:\Users\dhansen\AppData\Local\Microsoft\Windows\Temporary Internet Files\Content.IE5\68GYHZVE\MP9102164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7" y="2847090"/>
            <a:ext cx="8534400" cy="2064657"/>
          </a:xfr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anchor="t" anchorCtr="0">
            <a:normAutofit fontScale="90000"/>
          </a:bodyPr>
          <a:lstStyle/>
          <a:p>
            <a:pPr algn="ctr" eaLnBrk="1" hangingPunct="1"/>
            <a:r>
              <a:rPr lang="en-US" sz="4900" b="1" dirty="0" smtClean="0">
                <a:solidFill>
                  <a:schemeClr val="tx1"/>
                </a:solidFill>
              </a:rPr>
              <a:t>Finding Funds to Expand Career-Enhancing Education Options</a:t>
            </a:r>
          </a:p>
        </p:txBody>
      </p:sp>
      <p:pic>
        <p:nvPicPr>
          <p:cNvPr id="9" name="Picture 8" descr="Certlogo_whit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540" y="5711726"/>
            <a:ext cx="3359042" cy="514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Career-Enhancing Credentials</a:t>
            </a:r>
            <a:endParaRPr lang="en-US" dirty="0"/>
          </a:p>
        </p:txBody>
      </p:sp>
      <p:pic>
        <p:nvPicPr>
          <p:cNvPr id="8" name="Picture 12" descr="Z:\Proposals Templates &amp; Contracts\Graphics Logos Etc\IC3 Logos\IC3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386" y="2714171"/>
            <a:ext cx="2748269" cy="10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986035" y="1246002"/>
            <a:ext cx="3151534" cy="1465941"/>
            <a:chOff x="2626822" y="1961804"/>
            <a:chExt cx="2443942" cy="1064029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pic>
          <p:nvPicPr>
            <p:cNvPr id="10" name="Picture 5" descr="Certified Associa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8494" y="2123902"/>
              <a:ext cx="2070100" cy="7366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2626822" y="1961804"/>
              <a:ext cx="2443942" cy="1064029"/>
            </a:xfrm>
            <a:prstGeom prst="round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7380" name="Picture 4" descr="https://www.certiport.com/Portal/common/imagelibrary/MOS2010-logo_b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1414407"/>
            <a:ext cx="2138321" cy="12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 descr="https://www.certiport.com/portal/common/imagelibrary/MTA_logo-cube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5" y="2871803"/>
            <a:ext cx="2138321" cy="14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4" name="Picture 8" descr="http://www.ccilearning.com/Portals/5/images/strata-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48" y="3921634"/>
            <a:ext cx="2302847" cy="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80" y="5163856"/>
            <a:ext cx="3228684" cy="8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39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4" y="4517315"/>
            <a:ext cx="2167964" cy="12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5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9" y="1232785"/>
            <a:ext cx="4818587" cy="48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Certifications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-3576"/>
            <a:ext cx="8543499" cy="686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0"/>
            <a:ext cx="8683672" cy="68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2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CompTIA Certifications</a:t>
            </a:r>
            <a:endParaRPr lang="en-US" dirty="0"/>
          </a:p>
        </p:txBody>
      </p:sp>
      <p:pic>
        <p:nvPicPr>
          <p:cNvPr id="319490" name="Picture 2" descr="http://www.networkacademy.co.uk/images/stratat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2" y="1569445"/>
            <a:ext cx="3375736" cy="421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51" y="1407425"/>
            <a:ext cx="200025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3" name="Picture 5" descr="CompTIA-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5281329"/>
            <a:ext cx="19050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5" name="Picture 7" descr="comptia linux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2582423"/>
            <a:ext cx="1905000" cy="109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7" name="Picture 9" descr="CompTIA-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01" y="3999647"/>
            <a:ext cx="19050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362" y="1262467"/>
            <a:ext cx="8229600" cy="4728900"/>
          </a:xfrm>
        </p:spPr>
        <p:txBody>
          <a:bodyPr/>
          <a:lstStyle/>
          <a:p>
            <a:r>
              <a:rPr lang="en-US" dirty="0" smtClean="0"/>
              <a:t>65% of all FL CAPE Certifications…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www.workforceflorida.com/PrioritiesInitiatives/EducationalInitiatives/cape/CAPE2010-11-FinalCondensedVersionJBupdated8-6-10.pdf</a:t>
            </a:r>
            <a:r>
              <a:rPr lang="en-US" sz="1600" dirty="0" smtClean="0"/>
              <a:t>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CAPE Certification List</a:t>
            </a:r>
            <a:endParaRPr lang="en-US" dirty="0"/>
          </a:p>
        </p:txBody>
      </p:sp>
      <p:pic>
        <p:nvPicPr>
          <p:cNvPr id="32153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1793466"/>
            <a:ext cx="7888406" cy="36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5" name="Picture 5" descr="C:\Users\dhansen\AppData\Local\Microsoft\Windows\Temporary Internet Files\Content.IE5\WBPR5KXB\MPj044219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267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0571" y="573312"/>
            <a:ext cx="7895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Funding Sources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Gifting of State Funds</a:t>
            </a:r>
          </a:p>
          <a:p>
            <a:r>
              <a:rPr lang="en-US" dirty="0" smtClean="0"/>
              <a:t>Discretionary selection </a:t>
            </a:r>
          </a:p>
          <a:p>
            <a:r>
              <a:rPr lang="en-US" dirty="0" smtClean="0"/>
              <a:t>Cannot pay for additional paper certificate costs (if there are any)</a:t>
            </a:r>
          </a:p>
          <a:p>
            <a:endParaRPr lang="en-US" sz="1600" dirty="0" smtClean="0"/>
          </a:p>
          <a:p>
            <a:r>
              <a:rPr lang="en-US" dirty="0" smtClean="0"/>
              <a:t>Can be avoided by: 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 smtClean="0"/>
              <a:t>course/program/school-wide benefits (Site License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Understanding guidelines </a:t>
            </a:r>
          </a:p>
          <a:p>
            <a:pPr lvl="1"/>
            <a:r>
              <a:rPr lang="en-US" u="sng" dirty="0" smtClean="0"/>
              <a:t>Educating those who may not understand this properly</a:t>
            </a:r>
            <a:endParaRPr lang="en-US" u="sng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Funding Faux Pas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7150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/>
              <a:t>Recent Outlook on Career-Enhancing Credentials</a:t>
            </a:r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What’s Out There Now?</a:t>
            </a:r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How Do You Fund It?</a:t>
            </a:r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marL="571500" lvl="2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Q </a:t>
            </a:r>
            <a:r>
              <a:rPr lang="en-US" sz="2800" b="1" dirty="0"/>
              <a:t>&amp; A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5" y="341993"/>
            <a:ext cx="8229600" cy="957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Session Agenda       </a:t>
            </a:r>
          </a:p>
        </p:txBody>
      </p:sp>
    </p:spTree>
    <p:extLst>
      <p:ext uri="{BB962C8B-B14F-4D97-AF65-F5344CB8AC3E}">
        <p14:creationId xmlns:p14="http://schemas.microsoft.com/office/powerpoint/2010/main" val="271901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Misinterpretation</a:t>
            </a:r>
          </a:p>
          <a:p>
            <a:r>
              <a:rPr lang="en-US" dirty="0" smtClean="0"/>
              <a:t>District/School Administration</a:t>
            </a:r>
          </a:p>
          <a:p>
            <a:endParaRPr lang="en-US" dirty="0" smtClean="0"/>
          </a:p>
          <a:p>
            <a:r>
              <a:rPr lang="en-US" dirty="0" smtClean="0"/>
              <a:t>Teachers</a:t>
            </a:r>
          </a:p>
          <a:p>
            <a:endParaRPr lang="en-US" dirty="0" smtClean="0"/>
          </a:p>
          <a:p>
            <a:r>
              <a:rPr lang="en-US" dirty="0" smtClean="0"/>
              <a:t>Can Be Avoided by:</a:t>
            </a:r>
          </a:p>
          <a:p>
            <a:pPr lvl="1"/>
            <a:r>
              <a:rPr lang="en-US" dirty="0" smtClean="0"/>
              <a:t>Going to the source</a:t>
            </a:r>
          </a:p>
          <a:p>
            <a:pPr lvl="1"/>
            <a:r>
              <a:rPr lang="en-US" dirty="0" smtClean="0"/>
              <a:t>Providing documentation to correct misdirection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Funding Faux Pas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75369" y="857144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Carl D. Perkins Funding</a:t>
            </a:r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en-US" smtClean="0"/>
          </a:p>
          <a:p>
            <a:pPr marR="0"/>
            <a:endParaRPr lang="en-US" smtClean="0"/>
          </a:p>
        </p:txBody>
      </p:sp>
      <p:pic>
        <p:nvPicPr>
          <p:cNvPr id="11" name="Picture 10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369" y="5755269"/>
            <a:ext cx="3359042" cy="5149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2935" y="3185159"/>
            <a:ext cx="7687427" cy="1750695"/>
            <a:chOff x="622935" y="3185159"/>
            <a:chExt cx="7687427" cy="1750695"/>
          </a:xfrm>
        </p:grpSpPr>
        <p:pic>
          <p:nvPicPr>
            <p:cNvPr id="458754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129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8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9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4135" y="3200399"/>
              <a:ext cx="1759067" cy="1735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Purpose:</a:t>
            </a:r>
          </a:p>
          <a:p>
            <a:r>
              <a:rPr lang="en-US" sz="3200" dirty="0" smtClean="0"/>
              <a:t>Improve career-technical education programs</a:t>
            </a:r>
          </a:p>
          <a:p>
            <a:r>
              <a:rPr lang="en-US" sz="3200" dirty="0" smtClean="0"/>
              <a:t>Integrate academic and career-technical instruction</a:t>
            </a:r>
          </a:p>
          <a:p>
            <a:r>
              <a:rPr lang="en-US" sz="3200" dirty="0" smtClean="0"/>
              <a:t>Serve special populations</a:t>
            </a:r>
          </a:p>
          <a:p>
            <a:r>
              <a:rPr lang="en-US" sz="3200" dirty="0" smtClean="0"/>
              <a:t>Meet gender equity needs</a:t>
            </a:r>
          </a:p>
          <a:p>
            <a:pPr algn="r">
              <a:buNone/>
            </a:pPr>
            <a:r>
              <a:rPr lang="en-US" sz="3200" dirty="0" smtClean="0"/>
              <a:t>(www.cde.ca.gov)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Perkins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Develop and expand use of technology in CTE</a:t>
            </a:r>
          </a:p>
          <a:p>
            <a:r>
              <a:rPr lang="en-US" sz="3200" dirty="0" smtClean="0"/>
              <a:t>Provide CTE Students with technical skills that lead to entry in technology fields</a:t>
            </a:r>
          </a:p>
          <a:p>
            <a:r>
              <a:rPr lang="en-US" sz="3200" dirty="0" smtClean="0"/>
              <a:t>Enhancing/supporting accountability data for Act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(Section 135 – Local Uses of Funds)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Secondary Student Indicators</a:t>
            </a:r>
          </a:p>
          <a:p>
            <a:r>
              <a:rPr lang="en-US" sz="2800" dirty="0" smtClean="0"/>
              <a:t>Student attainment of career and technical skill proficiencies, including student achievement on technical assessments, that are aligned with industry recognized standards, if available and appropriate</a:t>
            </a:r>
          </a:p>
          <a:p>
            <a:pPr algn="r">
              <a:buNone/>
            </a:pPr>
            <a:endParaRPr lang="en-US" sz="3200" i="1" dirty="0" smtClean="0"/>
          </a:p>
          <a:p>
            <a:pPr algn="r">
              <a:buNone/>
            </a:pPr>
            <a:r>
              <a:rPr lang="en-US" sz="3200" dirty="0" smtClean="0"/>
              <a:t>(ACTE Website – Perkins Accountability)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Accountability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4789714"/>
            <a:ext cx="8505371" cy="1436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Spotlight – </a:t>
            </a:r>
            <a:r>
              <a:rPr lang="en-US" b="1" dirty="0" smtClean="0"/>
              <a:t>Volunteer?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 smtClean="0"/>
              <a:t>industry standards &amp; certifications to integrate into curriculum</a:t>
            </a:r>
          </a:p>
          <a:p>
            <a:endParaRPr lang="en-US" dirty="0" smtClean="0"/>
          </a:p>
          <a:p>
            <a:r>
              <a:rPr lang="en-US" dirty="0" smtClean="0"/>
              <a:t>Plan purchases for multiple years </a:t>
            </a:r>
          </a:p>
          <a:p>
            <a:endParaRPr lang="en-US" dirty="0" smtClean="0"/>
          </a:p>
          <a:p>
            <a:r>
              <a:rPr lang="en-US" dirty="0" smtClean="0"/>
              <a:t>Seek licensing/assessment models that provide universal access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Use Perkins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District/School Perkins Coordinator</a:t>
            </a:r>
          </a:p>
          <a:p>
            <a:pPr lvl="1"/>
            <a:r>
              <a:rPr lang="en-US" dirty="0" smtClean="0"/>
              <a:t>Don’t hesitate to go to the source</a:t>
            </a:r>
          </a:p>
          <a:p>
            <a:r>
              <a:rPr lang="en-US" dirty="0" smtClean="0"/>
              <a:t>State Office</a:t>
            </a:r>
          </a:p>
          <a:p>
            <a:pPr lvl="1"/>
            <a:r>
              <a:rPr lang="en-US" b="1" u="sng" dirty="0" smtClean="0">
                <a:hlinkClick r:id="rId3"/>
              </a:rPr>
              <a:t>http://www.cde.ca.gov/ci/ct/pk/</a:t>
            </a:r>
            <a:endParaRPr lang="en-US" b="1" u="sng" dirty="0" smtClean="0"/>
          </a:p>
          <a:p>
            <a:pPr lvl="1"/>
            <a:r>
              <a:rPr lang="en-US" b="1" u="sng" dirty="0" smtClean="0">
                <a:hlinkClick r:id="rId4"/>
              </a:rPr>
              <a:t>http://www.cde.ca.gov/ci/ct/pk/contacts.asp</a:t>
            </a:r>
            <a:endParaRPr lang="en-US" b="1" u="sng" dirty="0" smtClean="0"/>
          </a:p>
          <a:p>
            <a:pPr lvl="2">
              <a:buNone/>
            </a:pPr>
            <a:r>
              <a:rPr lang="en-US" sz="2400" b="1" dirty="0" smtClean="0"/>
              <a:t>	Lee Murdock – Perkins Consultant – LA Area</a:t>
            </a:r>
          </a:p>
          <a:p>
            <a:pPr lvl="1">
              <a:buNone/>
            </a:pPr>
            <a:r>
              <a:rPr lang="en-US" sz="2400" b="1" dirty="0" smtClean="0"/>
              <a:t>		(</a:t>
            </a:r>
            <a:r>
              <a:rPr lang="en-US" sz="2400" dirty="0" smtClean="0"/>
              <a:t>916) 445-5736</a:t>
            </a:r>
          </a:p>
          <a:p>
            <a:pPr lvl="1">
              <a:buNone/>
            </a:pPr>
            <a:r>
              <a:rPr lang="en-US" sz="2400" dirty="0" smtClean="0"/>
              <a:t>		</a:t>
            </a:r>
            <a:r>
              <a:rPr lang="en-US" sz="2400" u="sng" dirty="0" smtClean="0">
                <a:hlinkClick r:id="rId5"/>
              </a:rPr>
              <a:t>lmurdock@cde.ca.gov</a:t>
            </a:r>
            <a:endParaRPr lang="en-US" sz="2400" u="sng" dirty="0" smtClean="0"/>
          </a:p>
          <a:p>
            <a:r>
              <a:rPr lang="en-US" sz="2800" dirty="0" smtClean="0"/>
              <a:t>ACTE - Perkins Resources</a:t>
            </a:r>
          </a:p>
          <a:p>
            <a:pPr lvl="1"/>
            <a:r>
              <a:rPr lang="en-US" dirty="0" smtClean="0">
                <a:hlinkClick r:id="rId6"/>
              </a:rPr>
              <a:t>http://www.acteonline.org/perkins.aspx</a:t>
            </a:r>
            <a:r>
              <a:rPr lang="en-US" dirty="0" smtClean="0"/>
              <a:t>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0"/>
          <a:stretch/>
        </p:blipFill>
        <p:spPr bwMode="auto">
          <a:xfrm>
            <a:off x="0" y="0"/>
            <a:ext cx="9335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“Occupations </a:t>
            </a:r>
            <a:r>
              <a:rPr lang="en-US" dirty="0"/>
              <a:t>requiring higher educational attainment are projected to grow much faster than those with lower education requirements, </a:t>
            </a:r>
            <a:r>
              <a:rPr lang="en-US" i="1" dirty="0"/>
              <a:t>with the fastest growth among occupations that require an associate’s degree </a:t>
            </a:r>
            <a:r>
              <a:rPr lang="en-US" b="1" i="1" dirty="0"/>
              <a:t>or a post-secondary vocational </a:t>
            </a:r>
            <a:r>
              <a:rPr lang="en-US" b="1" i="1" dirty="0" smtClean="0"/>
              <a:t>award</a:t>
            </a:r>
            <a:r>
              <a:rPr lang="en-US" b="1" dirty="0" smtClean="0"/>
              <a:t>.” </a:t>
            </a:r>
            <a:r>
              <a:rPr lang="en-US" dirty="0" smtClean="0"/>
              <a:t>(Emphasis added)</a:t>
            </a:r>
          </a:p>
          <a:p>
            <a:pPr>
              <a:buFontTx/>
              <a:buChar char="-"/>
            </a:pPr>
            <a:r>
              <a:rPr lang="en-US" sz="2000" i="1" dirty="0" smtClean="0"/>
              <a:t>Preparing the Workers of Today for the Jobs of Tomorrow</a:t>
            </a:r>
          </a:p>
          <a:p>
            <a:pPr marL="109537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www.whitehouse.gov/assets/documents/Jobs_of_the_Future.pdf</a:t>
            </a:r>
            <a:r>
              <a:rPr lang="en-US" sz="2000" dirty="0" smtClean="0"/>
              <a:t> </a:t>
            </a:r>
            <a:endParaRPr lang="en-US" sz="20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White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9365" y="1176380"/>
            <a:ext cx="78957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Enhancing Education Through Technology</a:t>
            </a:r>
          </a:p>
          <a:p>
            <a:r>
              <a:rPr lang="en-US" sz="4000" i="1" dirty="0" smtClean="0"/>
              <a:t>(AKA: Ed Tech, E2T2, or EETT)</a:t>
            </a:r>
          </a:p>
          <a:p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935" y="3657600"/>
            <a:ext cx="5164664" cy="1278254"/>
            <a:chOff x="622935" y="3185159"/>
            <a:chExt cx="5736707" cy="1750695"/>
          </a:xfrm>
        </p:grpSpPr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0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1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4135" y="3200399"/>
              <a:ext cx="1759067" cy="1735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Improve student academic achievement through use of technology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Help all students become technologically literate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Integrate technology into </a:t>
            </a:r>
          </a:p>
          <a:p>
            <a:pPr lvl="1"/>
            <a:r>
              <a:rPr lang="en-US" dirty="0" smtClean="0"/>
              <a:t>Teacher Training</a:t>
            </a:r>
          </a:p>
          <a:p>
            <a:pPr lvl="1"/>
            <a:r>
              <a:rPr lang="en-US" dirty="0" smtClean="0"/>
              <a:t>Curriculum Development</a:t>
            </a:r>
          </a:p>
          <a:p>
            <a:pPr lvl="1" algn="r">
              <a:lnSpc>
                <a:spcPct val="150000"/>
              </a:lnSpc>
              <a:buNone/>
            </a:pPr>
            <a:r>
              <a:rPr lang="en-US" dirty="0" smtClean="0"/>
              <a:t> (www.cde.ca.gov)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EETT 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Formula Grant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Distributed at district level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Based on Local Education Agency (LEA) proportionate share of Title 1 Part A Funds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Must have CDE approved 3-5 year plan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Work with District/School Administration</a:t>
            </a:r>
          </a:p>
          <a:p>
            <a:endParaRPr lang="en-US" sz="2400" dirty="0" smtClean="0"/>
          </a:p>
          <a:p>
            <a:r>
              <a:rPr lang="en-US" sz="3200" dirty="0" smtClean="0"/>
              <a:t>Align 3-5 year plan to Industry Standards (If language not already present)</a:t>
            </a:r>
          </a:p>
          <a:p>
            <a:endParaRPr lang="en-US" sz="2400" dirty="0" smtClean="0"/>
          </a:p>
          <a:p>
            <a:r>
              <a:rPr lang="en-US" sz="3200" dirty="0" smtClean="0"/>
              <a:t>Request needed funding from EETT Coordinator </a:t>
            </a:r>
            <a:r>
              <a:rPr lang="en-US" sz="3200" b="1" dirty="0" smtClean="0"/>
              <a:t>NOW</a:t>
            </a:r>
            <a:r>
              <a:rPr lang="en-US" sz="3200" dirty="0" smtClean="0"/>
              <a:t> for next School Year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EETT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Education </a:t>
            </a:r>
            <a:r>
              <a:rPr lang="en-US" sz="3200" dirty="0" smtClean="0"/>
              <a:t>Technology Office</a:t>
            </a:r>
          </a:p>
          <a:p>
            <a:pPr algn="ctr">
              <a:buNone/>
            </a:pPr>
            <a:r>
              <a:rPr lang="en-US" sz="3200" dirty="0" smtClean="0"/>
              <a:t>916-323-5715</a:t>
            </a:r>
          </a:p>
          <a:p>
            <a:pPr algn="ctr">
              <a:buNone/>
            </a:pPr>
            <a:r>
              <a:rPr lang="en-US" sz="3200" dirty="0" smtClean="0">
                <a:hlinkClick r:id="rId3"/>
              </a:rPr>
              <a:t>edtech@cde.ca.gov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2800" dirty="0">
                <a:hlinkClick r:id="rId4"/>
              </a:rPr>
              <a:t>http://www.cde.ca.gov/ls/et/ft/eett.asp</a:t>
            </a:r>
            <a:r>
              <a:rPr lang="en-US" sz="2800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Contact for EETT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085" y="1465940"/>
            <a:ext cx="7895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Ed Tech K-12 Voucher Program</a:t>
            </a:r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934" y="3291840"/>
            <a:ext cx="5762625" cy="1644014"/>
            <a:chOff x="622935" y="3185159"/>
            <a:chExt cx="5736707" cy="1750695"/>
          </a:xfrm>
        </p:grpSpPr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0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1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4135" y="3200399"/>
              <a:ext cx="1759067" cy="1735455"/>
            </a:xfrm>
            <a:prstGeom prst="rect">
              <a:avLst/>
            </a:prstGeom>
            <a:noFill/>
          </p:spPr>
        </p:pic>
      </p:grpSp>
      <p:pic>
        <p:nvPicPr>
          <p:cNvPr id="459778" name="Picture 2" descr="C:\Users\dhansen\AppData\Local\Microsoft\Windows\Temporary Internet Files\Content.IE5\GQ8441JS\MCj044149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189" y="3093719"/>
            <a:ext cx="1950492" cy="1950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Implement and support education technology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Foster effective teaching practices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Promote student achievement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Tech K-12 VP Purpose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$1.1B awarded to state of CA via lawsuit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Awards designated per school</a:t>
            </a:r>
          </a:p>
          <a:p>
            <a:r>
              <a:rPr lang="en-US" sz="3200" dirty="0" smtClean="0"/>
              <a:t>Awards based on % free/discounted lunch program enrollment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Reimbursement program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Funding split evenly into two buckets</a:t>
            </a:r>
          </a:p>
          <a:p>
            <a:pPr lvl="1"/>
            <a:r>
              <a:rPr lang="en-US" sz="3200" dirty="0" smtClean="0"/>
              <a:t>General Purpose Vouchers (GPV)</a:t>
            </a:r>
          </a:p>
          <a:p>
            <a:pPr lvl="2"/>
            <a:r>
              <a:rPr lang="en-US" sz="2400" dirty="0" smtClean="0"/>
              <a:t>Hardware</a:t>
            </a:r>
          </a:p>
          <a:p>
            <a:pPr lvl="2"/>
            <a:r>
              <a:rPr lang="en-US" sz="2400" dirty="0" smtClean="0"/>
              <a:t>Training/Certifications- PD</a:t>
            </a:r>
          </a:p>
          <a:p>
            <a:pPr lvl="2"/>
            <a:r>
              <a:rPr lang="en-US" sz="2400" dirty="0" smtClean="0"/>
              <a:t>Evaluation Tools</a:t>
            </a:r>
          </a:p>
          <a:p>
            <a:pPr lvl="2"/>
            <a:r>
              <a:rPr lang="en-US" sz="2400" dirty="0" smtClean="0"/>
              <a:t>IT Support Services</a:t>
            </a:r>
          </a:p>
          <a:p>
            <a:pPr lvl="2"/>
            <a:r>
              <a:rPr lang="en-US" sz="2400" dirty="0" smtClean="0"/>
              <a:t>Other Software  Packages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Software Vouchers (SV)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Balances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3"/>
          <a:stretch/>
        </p:blipFill>
        <p:spPr bwMode="auto">
          <a:xfrm>
            <a:off x="-1" y="0"/>
            <a:ext cx="9156712" cy="697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400" dirty="0" smtClean="0"/>
              <a:t>In </a:t>
            </a:r>
            <a:r>
              <a:rPr lang="en-US" sz="2400" dirty="0"/>
              <a:t>addition to these program </a:t>
            </a:r>
            <a:r>
              <a:rPr lang="en-US" sz="2400" dirty="0" smtClean="0"/>
              <a:t>interventions</a:t>
            </a:r>
          </a:p>
          <a:p>
            <a:pPr marL="109537" indent="0">
              <a:buNone/>
            </a:pPr>
            <a:r>
              <a:rPr lang="en-US" sz="2400" dirty="0" smtClean="0"/>
              <a:t>for adults </a:t>
            </a:r>
            <a:r>
              <a:rPr lang="en-US" sz="2400" dirty="0"/>
              <a:t>and postsecondary students who are</a:t>
            </a:r>
          </a:p>
          <a:p>
            <a:pPr marL="109537" indent="0">
              <a:buNone/>
            </a:pPr>
            <a:r>
              <a:rPr lang="en-US" sz="2400" dirty="0"/>
              <a:t>working</a:t>
            </a:r>
            <a:r>
              <a:rPr lang="en-US" dirty="0"/>
              <a:t>, </a:t>
            </a:r>
            <a:r>
              <a:rPr lang="en-US" i="1" dirty="0"/>
              <a:t>we need to revive high school career and technical education programs as </a:t>
            </a:r>
            <a:r>
              <a:rPr lang="en-US" i="1" dirty="0" smtClean="0"/>
              <a:t>alternative pathways </a:t>
            </a:r>
            <a:r>
              <a:rPr lang="en-US" i="1" dirty="0"/>
              <a:t>to postsecondary education and training or to </a:t>
            </a:r>
            <a:r>
              <a:rPr lang="en-US" b="1" i="1" dirty="0"/>
              <a:t>industry-based certificates and </a:t>
            </a:r>
            <a:r>
              <a:rPr lang="en-US" b="1" i="1" dirty="0" smtClean="0"/>
              <a:t>certifications that </a:t>
            </a:r>
            <a:r>
              <a:rPr lang="en-US" b="1" i="1" dirty="0"/>
              <a:t>make students employable after high school</a:t>
            </a:r>
            <a:r>
              <a:rPr lang="en-US" b="1" i="1" dirty="0" smtClean="0"/>
              <a:t>.”  </a:t>
            </a:r>
            <a:r>
              <a:rPr lang="en-US" dirty="0" smtClean="0"/>
              <a:t>(Emphasis added)</a:t>
            </a:r>
          </a:p>
          <a:p>
            <a:pPr marL="109537" indent="0">
              <a:buNone/>
            </a:pPr>
            <a:r>
              <a:rPr lang="en-US" b="1" dirty="0" smtClean="0"/>
              <a:t>- </a:t>
            </a:r>
            <a:r>
              <a:rPr lang="en-US" sz="1400" i="1" dirty="0" smtClean="0"/>
              <a:t>Postsecondary </a:t>
            </a:r>
            <a:r>
              <a:rPr lang="en-US" sz="1400" i="1" dirty="0"/>
              <a:t>Education and Training As We Know It Is Not </a:t>
            </a:r>
            <a:r>
              <a:rPr lang="en-US" sz="1400" i="1" dirty="0" smtClean="0"/>
              <a:t>Enough.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cew.georgetown.edu/uploadedfiles/412071_postsecondary_education.pdf</a:t>
            </a:r>
            <a:r>
              <a:rPr lang="en-US" sz="1400" dirty="0" smtClean="0"/>
              <a:t> 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Georgetown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Purchases </a:t>
            </a:r>
            <a:r>
              <a:rPr lang="en-US" sz="3200" b="1" dirty="0" smtClean="0"/>
              <a:t>Must Be Made</a:t>
            </a:r>
            <a:r>
              <a:rPr lang="en-US" sz="3200" dirty="0" smtClean="0"/>
              <a:t> </a:t>
            </a:r>
            <a:r>
              <a:rPr lang="en-US" sz="3200" dirty="0" smtClean="0"/>
              <a:t>by 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September </a:t>
            </a:r>
            <a:r>
              <a:rPr lang="en-US" sz="3200" dirty="0" smtClean="0"/>
              <a:t>25, 2012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Or Money Goes Away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Expiration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Dept. of Education Contact</a:t>
            </a:r>
          </a:p>
          <a:p>
            <a:pPr lvl="1">
              <a:buNone/>
            </a:pPr>
            <a:r>
              <a:rPr lang="en-US" dirty="0" smtClean="0"/>
              <a:t>	John </a:t>
            </a:r>
            <a:r>
              <a:rPr lang="en-US" dirty="0" err="1" smtClean="0"/>
              <a:t>Vardanega</a:t>
            </a:r>
            <a:endParaRPr lang="en-US" dirty="0" smtClean="0"/>
          </a:p>
          <a:p>
            <a:pPr lvl="1">
              <a:buNone/>
            </a:pPr>
            <a:r>
              <a:rPr lang="en-US" u="sng" dirty="0" smtClean="0">
                <a:hlinkClick r:id="rId3"/>
              </a:rPr>
              <a:t>	</a:t>
            </a:r>
            <a:r>
              <a:rPr lang="en-US" dirty="0" smtClean="0">
                <a:hlinkClick r:id="rId3"/>
              </a:rPr>
              <a:t>jvardane@cde.ca.gov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(916) 323-2241</a:t>
            </a:r>
          </a:p>
          <a:p>
            <a:endParaRPr lang="en-US" dirty="0" smtClean="0"/>
          </a:p>
          <a:p>
            <a:r>
              <a:rPr lang="en-US" dirty="0" smtClean="0"/>
              <a:t>Program Administrator</a:t>
            </a:r>
          </a:p>
          <a:p>
            <a:pPr lvl="1">
              <a:buNone/>
            </a:pPr>
            <a:r>
              <a:rPr lang="en-US" dirty="0" smtClean="0"/>
              <a:t>	Call 1-800-419-5286 with questions</a:t>
            </a:r>
          </a:p>
          <a:p>
            <a:pPr lvl="1">
              <a:buNone/>
            </a:pPr>
            <a:r>
              <a:rPr lang="en-US" dirty="0" smtClean="0"/>
              <a:t>	Go to </a:t>
            </a:r>
            <a:r>
              <a:rPr lang="en-US" dirty="0" smtClean="0">
                <a:hlinkClick r:id="rId4"/>
              </a:rPr>
              <a:t>www.edtechk12vp.com</a:t>
            </a:r>
            <a:r>
              <a:rPr lang="en-US" dirty="0" smtClean="0"/>
              <a:t> for details &amp; balances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Tech K12 VP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085" y="1069700"/>
            <a:ext cx="789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California Partnership Academies</a:t>
            </a:r>
            <a:endParaRPr lang="en-US" sz="4000" i="1" dirty="0" smtClean="0"/>
          </a:p>
          <a:p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935" y="3185159"/>
            <a:ext cx="7687427" cy="1750695"/>
            <a:chOff x="622935" y="3185159"/>
            <a:chExt cx="7687427" cy="1750695"/>
          </a:xfrm>
        </p:grpSpPr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9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129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0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1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4135" y="3200399"/>
              <a:ext cx="1759067" cy="1735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698" y="13515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Volunteer? </a:t>
            </a:r>
            <a:br>
              <a:rPr lang="en-US" dirty="0" smtClean="0"/>
            </a:br>
            <a:r>
              <a:rPr lang="en-US" dirty="0" smtClean="0"/>
              <a:t>How are you using CPA Funding?</a:t>
            </a:r>
            <a:endParaRPr lang="en-US" dirty="0"/>
          </a:p>
        </p:txBody>
      </p:sp>
      <p:pic>
        <p:nvPicPr>
          <p:cNvPr id="3074" name="Picture 2" descr="C:\Users\dhansen\AppData\Local\Microsoft\Windows\Temporary Internet Files\Content.IE5\U0XHGTPH\MP90041406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848"/>
            <a:ext cx="9144000" cy="54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Initial Grant Award Contingent Upon:</a:t>
            </a:r>
            <a:endParaRPr lang="en-US" sz="3200" dirty="0" smtClean="0"/>
          </a:p>
          <a:p>
            <a:pPr lvl="1"/>
            <a:r>
              <a:rPr lang="en-US" sz="2800" dirty="0" smtClean="0"/>
              <a:t>100% School District Match</a:t>
            </a:r>
          </a:p>
          <a:p>
            <a:pPr lvl="2"/>
            <a:r>
              <a:rPr lang="en-US" sz="2600" dirty="0" smtClean="0"/>
              <a:t>Direct &amp; In-Kind Support</a:t>
            </a:r>
            <a:endParaRPr lang="en-US" sz="2600" dirty="0" smtClean="0"/>
          </a:p>
          <a:p>
            <a:pPr lvl="1"/>
            <a:r>
              <a:rPr lang="en-US" sz="2800" dirty="0" smtClean="0"/>
              <a:t>100% Business &amp; Community Partners Match</a:t>
            </a:r>
          </a:p>
          <a:p>
            <a:pPr lvl="2"/>
            <a:r>
              <a:rPr lang="en-US" sz="2600" dirty="0"/>
              <a:t>Direct &amp; In-Kind </a:t>
            </a:r>
            <a:r>
              <a:rPr lang="en-US" sz="2600" dirty="0" smtClean="0"/>
              <a:t>Support</a:t>
            </a:r>
          </a:p>
          <a:p>
            <a:r>
              <a:rPr lang="en-US" sz="3400" dirty="0" smtClean="0"/>
              <a:t>Funding = Performance Based</a:t>
            </a:r>
          </a:p>
          <a:p>
            <a:pPr lvl="1"/>
            <a:r>
              <a:rPr lang="en-US" sz="3000" dirty="0" smtClean="0"/>
              <a:t>80% Attendance</a:t>
            </a:r>
          </a:p>
          <a:p>
            <a:pPr lvl="1"/>
            <a:r>
              <a:rPr lang="en-US" sz="3000" dirty="0" smtClean="0"/>
              <a:t>90% Credit Requirement Fulfillment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</a:t>
            </a:r>
            <a:r>
              <a:rPr lang="en-US" dirty="0" smtClean="0"/>
              <a:t>Works – The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School-Within-A-School</a:t>
            </a:r>
            <a:endParaRPr lang="en-US" sz="3200" dirty="0" smtClean="0"/>
          </a:p>
          <a:p>
            <a:r>
              <a:rPr lang="en-US" sz="3200" dirty="0" smtClean="0"/>
              <a:t>“At-Risk” Students</a:t>
            </a:r>
            <a:endParaRPr lang="en-US" sz="3200" dirty="0" smtClean="0"/>
          </a:p>
          <a:p>
            <a:r>
              <a:rPr lang="en-US" sz="3200" dirty="0" smtClean="0"/>
              <a:t>Academic &amp; CTE Integration</a:t>
            </a:r>
          </a:p>
          <a:p>
            <a:r>
              <a:rPr lang="en-US" sz="3200" dirty="0" smtClean="0"/>
              <a:t>Industry Sector Focus</a:t>
            </a:r>
            <a:endParaRPr lang="en-US" sz="3200" dirty="0" smtClean="0"/>
          </a:p>
          <a:p>
            <a:r>
              <a:rPr lang="en-US" sz="3200" dirty="0" smtClean="0"/>
              <a:t>Business &amp; Community Partners Co-op</a:t>
            </a:r>
          </a:p>
          <a:p>
            <a:pPr lvl="2"/>
            <a:r>
              <a:rPr lang="en-US" sz="2600" dirty="0" smtClean="0"/>
              <a:t>Advisory Committee</a:t>
            </a:r>
          </a:p>
          <a:p>
            <a:pPr lvl="2"/>
            <a:r>
              <a:rPr lang="en-US" sz="2600" dirty="0" smtClean="0"/>
              <a:t>Student Internships, Work Experience</a:t>
            </a:r>
          </a:p>
          <a:p>
            <a:pPr lvl="2"/>
            <a:r>
              <a:rPr lang="en-US" sz="2600" dirty="0" smtClean="0"/>
              <a:t>Mentoring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</a:t>
            </a:r>
            <a:r>
              <a:rPr lang="en-US" dirty="0" smtClean="0"/>
              <a:t>Works –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085" y="1465940"/>
            <a:ext cx="789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Tech Prep Funding</a:t>
            </a:r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935" y="3185159"/>
            <a:ext cx="5736707" cy="1750695"/>
            <a:chOff x="622935" y="3185159"/>
            <a:chExt cx="5736707" cy="1750695"/>
          </a:xfrm>
        </p:grpSpPr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0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</p:grpSp>
      <p:pic>
        <p:nvPicPr>
          <p:cNvPr id="12" name="Picture 2" descr="C:\Users\dhansen\AppData\Local\Microsoft\Windows\Temporary Internet Files\Content.IE5\GQ8441JS\MCj044149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9589" y="3017519"/>
            <a:ext cx="1950492" cy="1950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550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Deadline to apply has passed</a:t>
            </a:r>
          </a:p>
          <a:p>
            <a:endParaRPr lang="en-US" dirty="0" smtClean="0"/>
          </a:p>
          <a:p>
            <a:r>
              <a:rPr lang="en-US" dirty="0" smtClean="0"/>
              <a:t>BUT…</a:t>
            </a:r>
          </a:p>
          <a:p>
            <a:endParaRPr lang="en-US" dirty="0" smtClean="0"/>
          </a:p>
          <a:p>
            <a:r>
              <a:rPr lang="en-US" dirty="0" smtClean="0"/>
              <a:t>There are a lot of “Mystery” funds out there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availability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7" y="263471"/>
            <a:ext cx="8150574" cy="6290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0447" y="5424407"/>
            <a:ext cx="8012624" cy="11296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</a:t>
            </a:r>
            <a:r>
              <a:rPr lang="en-US" b="1" i="1" dirty="0" smtClean="0"/>
              <a:t>The </a:t>
            </a:r>
            <a:r>
              <a:rPr lang="en-US" b="1" i="1" dirty="0"/>
              <a:t>study identified a “tipping point” of at least one year of college credit and a credential</a:t>
            </a:r>
            <a:r>
              <a:rPr lang="en-US" dirty="0"/>
              <a:t> as the threshold for </a:t>
            </a:r>
            <a:r>
              <a:rPr lang="en-US" u="sng" dirty="0"/>
              <a:t>earnings gains</a:t>
            </a:r>
            <a:r>
              <a:rPr lang="en-US" dirty="0"/>
              <a:t>, to </a:t>
            </a:r>
            <a:r>
              <a:rPr lang="en-US" u="sng" dirty="0" smtClean="0"/>
              <a:t>meet employer </a:t>
            </a:r>
            <a:r>
              <a:rPr lang="en-US" u="sng" dirty="0"/>
              <a:t>demands </a:t>
            </a:r>
            <a:r>
              <a:rPr lang="en-US" dirty="0"/>
              <a:t>for skilled workers and </a:t>
            </a:r>
            <a:r>
              <a:rPr lang="en-US" u="sng" dirty="0"/>
              <a:t>prepare students for moving even higher</a:t>
            </a:r>
            <a:r>
              <a:rPr lang="en-US" dirty="0"/>
              <a:t> in their post-secondary </a:t>
            </a:r>
            <a:r>
              <a:rPr lang="en-US" dirty="0" smtClean="0"/>
              <a:t>attainment.” (Emphasis Added)</a:t>
            </a:r>
          </a:p>
          <a:p>
            <a:pPr marL="109537" indent="0">
              <a:buNone/>
            </a:pPr>
            <a:r>
              <a:rPr lang="en-US" dirty="0" smtClean="0"/>
              <a:t>- </a:t>
            </a:r>
            <a:r>
              <a:rPr lang="en-US" sz="2000" dirty="0" smtClean="0"/>
              <a:t>Washington SBCTC – Research Report No. 08-1</a:t>
            </a:r>
          </a:p>
          <a:p>
            <a:pPr marL="109537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www.sbctc.edu/college/education/resh_rpt_08_1_student_achieve_basic_skills_003.pdf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Washington State (I-BEST)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Received Tech Prep Funds?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06863"/>
            <a:ext cx="7439025" cy="5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Volunteer?</a:t>
            </a:r>
          </a:p>
          <a:p>
            <a:pPr lvl="1"/>
            <a:r>
              <a:rPr lang="en-US" dirty="0" smtClean="0"/>
              <a:t>Who had successfully engaged in Tech Prep?</a:t>
            </a:r>
          </a:p>
          <a:p>
            <a:pPr lvl="1"/>
            <a:r>
              <a:rPr lang="en-US" dirty="0" smtClean="0"/>
              <a:t>Roadblocks?</a:t>
            </a:r>
          </a:p>
          <a:p>
            <a:pPr lvl="1"/>
            <a:endParaRPr lang="en-US" dirty="0"/>
          </a:p>
          <a:p>
            <a:r>
              <a:rPr lang="en-US" dirty="0" smtClean="0"/>
              <a:t>Contact Local Grant Recipient</a:t>
            </a:r>
          </a:p>
          <a:p>
            <a:pPr lvl="1"/>
            <a:r>
              <a:rPr lang="en-US" dirty="0" smtClean="0"/>
              <a:t>Identify their goals</a:t>
            </a:r>
          </a:p>
          <a:p>
            <a:pPr lvl="1"/>
            <a:r>
              <a:rPr lang="en-US" dirty="0" smtClean="0"/>
              <a:t>Align your program to their goals</a:t>
            </a:r>
          </a:p>
          <a:p>
            <a:pPr lvl="1"/>
            <a:r>
              <a:rPr lang="en-US" dirty="0" smtClean="0"/>
              <a:t>Collaborate to fulfill grant requirements</a:t>
            </a:r>
          </a:p>
          <a:p>
            <a:pPr lvl="1"/>
            <a:r>
              <a:rPr lang="en-US" dirty="0" smtClean="0"/>
              <a:t>Or – Seek  future opportunity to collaborate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Leverage Tech Prep?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085" y="1465940"/>
            <a:ext cx="789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Other CDE Funding Options</a:t>
            </a:r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2935" y="3185159"/>
            <a:ext cx="5736707" cy="1750695"/>
            <a:chOff x="622935" y="3185159"/>
            <a:chExt cx="5736707" cy="1750695"/>
          </a:xfrm>
        </p:grpSpPr>
        <p:pic>
          <p:nvPicPr>
            <p:cNvPr id="6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0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0575" y="3185159"/>
              <a:ext cx="1759067" cy="1735455"/>
            </a:xfrm>
            <a:prstGeom prst="rect">
              <a:avLst/>
            </a:prstGeom>
            <a:noFill/>
          </p:spPr>
        </p:pic>
      </p:grpSp>
      <p:pic>
        <p:nvPicPr>
          <p:cNvPr id="12" name="Picture 2" descr="C:\Users\dhansen\AppData\Local\Microsoft\Windows\Temporary Internet Files\Content.IE5\GQ8441JS\MCj044149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9589" y="3017519"/>
            <a:ext cx="1950492" cy="1950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085" y="1161140"/>
            <a:ext cx="789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Local Businesses and Organizations</a:t>
            </a:r>
            <a:endParaRPr lang="en-US" sz="4000" i="1" dirty="0" smtClean="0"/>
          </a:p>
          <a:p>
            <a:endParaRPr lang="en-US" sz="4800" b="1" dirty="0">
              <a:latin typeface="+mj-lt"/>
            </a:endParaRPr>
          </a:p>
        </p:txBody>
      </p:sp>
      <p:pic>
        <p:nvPicPr>
          <p:cNvPr id="8" name="Picture 7" descr="Certlogo_whit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12" y="5755269"/>
            <a:ext cx="3359042" cy="5149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2935" y="3200399"/>
            <a:ext cx="3740267" cy="1735455"/>
            <a:chOff x="622935" y="3200399"/>
            <a:chExt cx="3740267" cy="1735455"/>
          </a:xfrm>
        </p:grpSpPr>
        <p:pic>
          <p:nvPicPr>
            <p:cNvPr id="9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" y="3200399"/>
              <a:ext cx="1759067" cy="1735455"/>
            </a:xfrm>
            <a:prstGeom prst="rect">
              <a:avLst/>
            </a:prstGeom>
            <a:noFill/>
          </p:spPr>
        </p:pic>
        <p:pic>
          <p:nvPicPr>
            <p:cNvPr id="12" name="Picture 2" descr="C:\Users\dhansen\AppData\Local\Microsoft\Windows\Temporary Internet Files\Content.IE5\WBPR5KXB\MCj0442130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4135" y="3200399"/>
              <a:ext cx="1759067" cy="1735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Serve multiple functions</a:t>
            </a:r>
          </a:p>
          <a:p>
            <a:r>
              <a:rPr lang="en-US" sz="3200" dirty="0" smtClean="0"/>
              <a:t>Advisory</a:t>
            </a:r>
          </a:p>
          <a:p>
            <a:r>
              <a:rPr lang="en-US" sz="3200" dirty="0" smtClean="0"/>
              <a:t>Internships/externships</a:t>
            </a:r>
          </a:p>
          <a:p>
            <a:r>
              <a:rPr lang="en-US" sz="3200" dirty="0" smtClean="0"/>
              <a:t>Hands-on learning opportunities</a:t>
            </a:r>
          </a:p>
          <a:p>
            <a:r>
              <a:rPr lang="en-US" sz="3200" dirty="0" smtClean="0"/>
              <a:t>Student employment</a:t>
            </a:r>
          </a:p>
          <a:p>
            <a:r>
              <a:rPr lang="en-US" sz="3200" b="1" dirty="0" smtClean="0"/>
              <a:t>Funding</a:t>
            </a:r>
          </a:p>
          <a:p>
            <a:pPr lvl="1"/>
            <a:r>
              <a:rPr lang="en-US" sz="2800" b="1" dirty="0" smtClean="0"/>
              <a:t>Any Volunteers to Share Success Here?</a:t>
            </a:r>
            <a:endParaRPr lang="en-US" sz="2800" b="1" dirty="0" smtClean="0"/>
          </a:p>
          <a:p>
            <a:pPr>
              <a:buNone/>
            </a:pP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Businesses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Donors Choose</a:t>
            </a:r>
            <a:endParaRPr lang="en-US" sz="3200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www.donorschoose.org</a:t>
            </a:r>
            <a:endParaRPr lang="en-US" dirty="0" smtClean="0"/>
          </a:p>
          <a:p>
            <a:pPr lvl="1"/>
            <a:r>
              <a:rPr lang="en-US" dirty="0" smtClean="0"/>
              <a:t>Request funding with project description</a:t>
            </a:r>
          </a:p>
          <a:p>
            <a:r>
              <a:rPr lang="en-US" sz="3200" dirty="0" err="1" smtClean="0"/>
              <a:t>Grantmakers</a:t>
            </a:r>
            <a:r>
              <a:rPr lang="en-US" sz="3200" dirty="0" smtClean="0"/>
              <a:t> for Education</a:t>
            </a:r>
          </a:p>
          <a:p>
            <a:pPr lvl="1"/>
            <a:r>
              <a:rPr lang="en-US" dirty="0" smtClean="0">
                <a:hlinkClick r:id="rId4"/>
              </a:rPr>
              <a:t>http://www.edfunders.org/index.asp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Bill &amp; Melinda Gates Foundation</a:t>
            </a:r>
            <a:endParaRPr lang="en-US" dirty="0" smtClean="0"/>
          </a:p>
          <a:p>
            <a:r>
              <a:rPr lang="en-US" dirty="0" smtClean="0"/>
              <a:t>US DOE (Slim Pickings, but they’re out there)</a:t>
            </a:r>
          </a:p>
          <a:p>
            <a:pPr lvl="1"/>
            <a:r>
              <a:rPr lang="en-US" dirty="0" smtClean="0">
                <a:hlinkClick r:id="rId5"/>
              </a:rPr>
              <a:t>http://www2.ed.gov/fund/grant/apply/grantapps/index.html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Funding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374650" y="94615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Thank You!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2865438"/>
          <a:ext cx="1057275" cy="182880"/>
        </p:xfrm>
        <a:graphic>
          <a:graphicData uri="http://schemas.openxmlformats.org/drawingml/2006/table">
            <a:tbl>
              <a:tblPr/>
              <a:tblGrid>
                <a:gridCol w="105727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82" name="Picture 1" descr="cid:image004.gif@01CA03A5.E3A63C1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7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95941"/>
              </p:ext>
            </p:extLst>
          </p:nvPr>
        </p:nvGraphicFramePr>
        <p:xfrm>
          <a:off x="963613" y="1558925"/>
          <a:ext cx="7481455" cy="4305993"/>
        </p:xfrm>
        <a:graphic>
          <a:graphicData uri="http://schemas.openxmlformats.org/drawingml/2006/table">
            <a:tbl>
              <a:tblPr/>
              <a:tblGrid>
                <a:gridCol w="198437"/>
                <a:gridCol w="7283018"/>
              </a:tblGrid>
              <a:tr h="4305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97BA"/>
                          </a:solidFill>
                          <a:latin typeface="Calibri"/>
                          <a:ea typeface="Calibri"/>
                          <a:cs typeface="Times New Roman"/>
                        </a:rPr>
                        <a:t>Dave Hansen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Director, Product Operations - Microsoft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MCT, MMI, CPI, IC3 AI, MOS, CompTIA Strata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3200" dirty="0" smtClean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Line:  801.847.3167</a:t>
                      </a: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Toll Free:     888.999.9830 x167</a:t>
                      </a:r>
                      <a:b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Mobile:        801.369.3109</a:t>
                      </a:r>
                    </a:p>
                    <a:p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Email:          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dhansen@certiport.com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Pathways to Prosperity </a:t>
            </a: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45" y="5448300"/>
            <a:ext cx="4922193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“27% </a:t>
            </a:r>
            <a:r>
              <a:rPr lang="en-US" sz="2800" dirty="0" smtClean="0"/>
              <a:t>of </a:t>
            </a:r>
            <a:r>
              <a:rPr lang="en-US" sz="2800" dirty="0"/>
              <a:t>people </a:t>
            </a:r>
            <a:r>
              <a:rPr lang="en-US" sz="2800" dirty="0" smtClean="0"/>
              <a:t>with post-secondary</a:t>
            </a:r>
          </a:p>
          <a:p>
            <a:pPr marL="109537" indent="0">
              <a:buNone/>
            </a:pPr>
            <a:r>
              <a:rPr lang="en-US" sz="2800" dirty="0" smtClean="0"/>
              <a:t>licenses </a:t>
            </a:r>
            <a:r>
              <a:rPr lang="en-US" sz="2800" dirty="0"/>
              <a:t>or </a:t>
            </a:r>
            <a:r>
              <a:rPr lang="en-US" sz="2800" dirty="0" smtClean="0"/>
              <a:t>certificates—credentials short of</a:t>
            </a:r>
          </a:p>
          <a:p>
            <a:pPr marL="109537" indent="0">
              <a:buNone/>
            </a:pPr>
            <a:r>
              <a:rPr lang="en-US" sz="2800" dirty="0" smtClean="0"/>
              <a:t>an </a:t>
            </a:r>
            <a:r>
              <a:rPr lang="en-US" sz="2800" dirty="0"/>
              <a:t>associate’s degree—</a:t>
            </a:r>
            <a:r>
              <a:rPr lang="en-US" sz="2800" b="1" dirty="0"/>
              <a:t>earn</a:t>
            </a:r>
            <a:r>
              <a:rPr lang="en-US" sz="2800" dirty="0"/>
              <a:t> </a:t>
            </a:r>
            <a:r>
              <a:rPr lang="en-US" sz="2800" b="1" dirty="0"/>
              <a:t>more than the</a:t>
            </a:r>
          </a:p>
          <a:p>
            <a:pPr marL="109537" indent="0">
              <a:buNone/>
            </a:pPr>
            <a:r>
              <a:rPr lang="en-US" sz="2800" b="1" dirty="0"/>
              <a:t>average bachelor’s degree recipient</a:t>
            </a:r>
            <a:r>
              <a:rPr lang="en-US" sz="2800" dirty="0" smtClean="0"/>
              <a:t>.”</a:t>
            </a:r>
          </a:p>
          <a:p>
            <a:pPr marL="109537" indent="0">
              <a:buNone/>
            </a:pP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109537" indent="0">
              <a:buNone/>
            </a:pPr>
            <a:r>
              <a:rPr lang="en-US" sz="2000" i="1" dirty="0" smtClean="0"/>
              <a:t>Pathways to Prosperity (Feb. 2011)</a:t>
            </a:r>
          </a:p>
          <a:p>
            <a:pPr marL="109537" indent="0">
              <a:buNone/>
            </a:pPr>
            <a:r>
              <a:rPr lang="en-US" sz="2000" i="1" dirty="0">
                <a:hlinkClick r:id="rId3"/>
              </a:rPr>
              <a:t>http://</a:t>
            </a:r>
            <a:r>
              <a:rPr lang="en-US" sz="2000" i="1" dirty="0" smtClean="0">
                <a:hlinkClick r:id="rId3"/>
              </a:rPr>
              <a:t>www.gse.harvard.edu/news_events/features/2011/Pathways_to_Prosperity_Feb2011.pdf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98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Top-tier staffing agency reports: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Twice as likely to be placed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50% more likely to be hired on full time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Average 10-15% higher pay</a:t>
            </a:r>
          </a:p>
          <a:p>
            <a:endParaRPr lang="en-US" dirty="0" smtClean="0"/>
          </a:p>
          <a:p>
            <a:r>
              <a:rPr lang="en-US" i="1" dirty="0" smtClean="0"/>
              <a:t>Time Magazine </a:t>
            </a:r>
            <a:r>
              <a:rPr lang="en-US" dirty="0" smtClean="0"/>
              <a:t>Report</a:t>
            </a:r>
          </a:p>
          <a:p>
            <a:pPr marL="109537" indent="0">
              <a:buNone/>
            </a:pPr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www.time.com/time/magazine/article/0,9171,1952331,00.html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Value - Employability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525962"/>
          </a:xfrm>
        </p:spPr>
        <p:txBody>
          <a:bodyPr/>
          <a:lstStyle/>
          <a:p>
            <a:r>
              <a:rPr lang="en-US" dirty="0" smtClean="0"/>
              <a:t>80% of entry-level information worker tasks</a:t>
            </a:r>
          </a:p>
          <a:p>
            <a:endParaRPr lang="en-US" dirty="0" smtClean="0"/>
          </a:p>
          <a:p>
            <a:r>
              <a:rPr lang="en-US" dirty="0" smtClean="0"/>
              <a:t>85% of supervisors report… </a:t>
            </a:r>
          </a:p>
          <a:p>
            <a:pPr lvl="1"/>
            <a:r>
              <a:rPr lang="en-US" dirty="0" smtClean="0"/>
              <a:t>More productive</a:t>
            </a:r>
          </a:p>
          <a:p>
            <a:pPr lvl="1"/>
            <a:r>
              <a:rPr lang="en-US" dirty="0" smtClean="0"/>
              <a:t>Require less supervision</a:t>
            </a:r>
          </a:p>
          <a:p>
            <a:endParaRPr lang="en-US" dirty="0" smtClean="0"/>
          </a:p>
          <a:p>
            <a:r>
              <a:rPr lang="en-US" dirty="0" smtClean="0"/>
              <a:t>93% Become team resources  </a:t>
            </a:r>
          </a:p>
          <a:p>
            <a:endParaRPr lang="en-US" dirty="0" smtClean="0"/>
          </a:p>
          <a:p>
            <a:r>
              <a:rPr lang="en-US" dirty="0" smtClean="0"/>
              <a:t>89% Are more satisfied at work</a:t>
            </a:r>
          </a:p>
          <a:p>
            <a:pPr lvl="1"/>
            <a:r>
              <a:rPr lang="en-US" dirty="0" smtClean="0"/>
              <a:t>Keeping/staying with their jobs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Value – Career Readiness</a:t>
            </a:r>
            <a:endParaRPr lang="en-US" dirty="0"/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6362700" y="2019299"/>
            <a:ext cx="2324100" cy="3139321"/>
          </a:xfrm>
          <a:prstGeom prst="rect">
            <a:avLst/>
          </a:prstGeom>
          <a:gradFill>
            <a:gsLst>
              <a:gs pos="3000">
                <a:schemeClr val="accent1">
                  <a:tint val="66000"/>
                  <a:satMod val="160000"/>
                </a:schemeClr>
              </a:gs>
              <a:gs pos="4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200000" scaled="0"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"</a:t>
            </a:r>
            <a:r>
              <a:rPr lang="en-US" dirty="0">
                <a:latin typeface="+mn-lt"/>
              </a:rPr>
              <a:t>Proportionally, more kids have lost jobs in the past few years than the entire country lost in the Great Depression." 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buClr>
                <a:schemeClr val="accent1"/>
              </a:buClr>
            </a:pPr>
            <a:r>
              <a:rPr lang="en-US" dirty="0" smtClean="0">
                <a:latin typeface="+mn-lt"/>
              </a:rPr>
              <a:t>- Andrew Sum in </a:t>
            </a:r>
            <a:r>
              <a:rPr lang="en-US" i="1" dirty="0" smtClean="0">
                <a:latin typeface="+mn-lt"/>
              </a:rPr>
              <a:t>Time </a:t>
            </a:r>
            <a:r>
              <a:rPr lang="en-US" i="1" dirty="0">
                <a:latin typeface="+mn-lt"/>
              </a:rPr>
              <a:t>Magazine</a:t>
            </a:r>
            <a:r>
              <a:rPr lang="en-US" dirty="0">
                <a:latin typeface="+mn-lt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n-lt"/>
              </a:rPr>
              <a:t>Jan </a:t>
            </a:r>
            <a:r>
              <a:rPr lang="en-US" dirty="0" smtClean="0">
                <a:latin typeface="+mn-lt"/>
              </a:rPr>
              <a:t>18, 2010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3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00B0F0"/>
                </a:solidFill>
                <a:hlinkClick r:id="rId3"/>
              </a:rPr>
              <a:t>Monster.com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u="sng" dirty="0" smtClean="0">
                <a:solidFill>
                  <a:srgbClr val="00B0F0"/>
                </a:solidFill>
                <a:hlinkClick r:id="rId4"/>
              </a:rPr>
              <a:t>Careerbuilder.com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Barometers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MCT Virtual Summit - FINAL</Template>
  <TotalTime>0</TotalTime>
  <Words>1229</Words>
  <Application>Microsoft Office PowerPoint</Application>
  <PresentationFormat>On-screen Show (4:3)</PresentationFormat>
  <Paragraphs>338</Paragraphs>
  <Slides>57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  <vt:variant>
        <vt:lpstr>Custom Shows</vt:lpstr>
      </vt:variant>
      <vt:variant>
        <vt:i4>6</vt:i4>
      </vt:variant>
    </vt:vector>
  </HeadingPairs>
  <TitlesOfParts>
    <vt:vector size="65" baseType="lpstr">
      <vt:lpstr>Custom Design</vt:lpstr>
      <vt:lpstr>Concourse</vt:lpstr>
      <vt:lpstr>Finding Funds to Expand Career-Enhancing Education Options</vt:lpstr>
      <vt:lpstr>Session Agenda       </vt:lpstr>
      <vt:lpstr>From the White House</vt:lpstr>
      <vt:lpstr>From Georgetown </vt:lpstr>
      <vt:lpstr>From Washington State (I-BEST)</vt:lpstr>
      <vt:lpstr>Pathways to Prosperity Project</vt:lpstr>
      <vt:lpstr>Student Value - Employability</vt:lpstr>
      <vt:lpstr>Student Value – Career Readiness</vt:lpstr>
      <vt:lpstr>Relevance Barometers</vt:lpstr>
      <vt:lpstr>Career-Enhancing Credentials</vt:lpstr>
      <vt:lpstr>PowerPoint Presentation</vt:lpstr>
      <vt:lpstr>CISCO Certifications</vt:lpstr>
      <vt:lpstr>PowerPoint Presentation</vt:lpstr>
      <vt:lpstr>PowerPoint Presentation</vt:lpstr>
      <vt:lpstr>CompTIA Certifications</vt:lpstr>
      <vt:lpstr>PowerPoint Presentation</vt:lpstr>
      <vt:lpstr>Florida CAPE Certification List</vt:lpstr>
      <vt:lpstr>PowerPoint Presentation</vt:lpstr>
      <vt:lpstr>General Funding Faux Pas</vt:lpstr>
      <vt:lpstr>General Funding Faux Pas</vt:lpstr>
      <vt:lpstr>Carl D. Perkins Funding</vt:lpstr>
      <vt:lpstr>Understanding Perkins</vt:lpstr>
      <vt:lpstr>Expanded Purpose</vt:lpstr>
      <vt:lpstr>Perkins Accountability</vt:lpstr>
      <vt:lpstr>PowerPoint Presentation</vt:lpstr>
      <vt:lpstr>PowerPoint Presentation</vt:lpstr>
      <vt:lpstr>How To Use Perkins</vt:lpstr>
      <vt:lpstr>Perkins Resources</vt:lpstr>
      <vt:lpstr>PowerPoint Presentation</vt:lpstr>
      <vt:lpstr>PowerPoint Presentation</vt:lpstr>
      <vt:lpstr>EETT Purpose</vt:lpstr>
      <vt:lpstr>How It Works </vt:lpstr>
      <vt:lpstr>How to Use EETT Funding</vt:lpstr>
      <vt:lpstr>Main Contact for EETT</vt:lpstr>
      <vt:lpstr>PowerPoint Presentation</vt:lpstr>
      <vt:lpstr>Ed Tech K-12 VP Purpose </vt:lpstr>
      <vt:lpstr>How It Works</vt:lpstr>
      <vt:lpstr>How It Works</vt:lpstr>
      <vt:lpstr>Available Balances</vt:lpstr>
      <vt:lpstr>Program Expiration</vt:lpstr>
      <vt:lpstr>Ed Tech K12 VP Resources</vt:lpstr>
      <vt:lpstr>PowerPoint Presentation</vt:lpstr>
      <vt:lpstr>Volunteer?  How are you using CPA Funding?</vt:lpstr>
      <vt:lpstr>How It Works – The Funding</vt:lpstr>
      <vt:lpstr>How It Works – The Program</vt:lpstr>
      <vt:lpstr>PowerPoint Presentation</vt:lpstr>
      <vt:lpstr>PowerPoint Presentation</vt:lpstr>
      <vt:lpstr>Funds availability </vt:lpstr>
      <vt:lpstr>PowerPoint Presentation</vt:lpstr>
      <vt:lpstr>Who Received Tech Prep Funds?</vt:lpstr>
      <vt:lpstr>How To Leverage Tech Prep?</vt:lpstr>
      <vt:lpstr>PowerPoint Presentation</vt:lpstr>
      <vt:lpstr>PowerPoint Presentation</vt:lpstr>
      <vt:lpstr>PowerPoint Presentation</vt:lpstr>
      <vt:lpstr>Local Businesses</vt:lpstr>
      <vt:lpstr>Other Funding Resources</vt:lpstr>
      <vt:lpstr>PowerPoint Presentation</vt:lpstr>
      <vt:lpstr>Are You Certifiable? Excel</vt:lpstr>
      <vt:lpstr>Are You Certifiable? Word</vt:lpstr>
      <vt:lpstr>Are You Certifiable? Outlook</vt:lpstr>
      <vt:lpstr>Are You Certifiable? PowerPoint</vt:lpstr>
      <vt:lpstr>Are You Certifiable? Vista</vt:lpstr>
      <vt:lpstr>Are You Certifiable? Access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Preview - Certiport</dc:title>
  <dc:subject>Industry Certifications</dc:subject>
  <dc:creator/>
  <cp:keywords>MCAS, MOS, IC3, Adobe ACA, iCritical Thinking</cp:keywords>
  <dc:description>Prepared for BEP Webinar - 2-10-10</dc:description>
  <cp:lastModifiedBy/>
  <cp:revision>1</cp:revision>
  <dcterms:created xsi:type="dcterms:W3CDTF">2008-10-19T22:51:06Z</dcterms:created>
  <dcterms:modified xsi:type="dcterms:W3CDTF">2011-03-03T23:37:17Z</dcterms:modified>
  <cp:category>California Dept. of Education</cp:category>
  <cp:contentStatus>Final</cp:contentStatus>
</cp:coreProperties>
</file>